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66" r:id="rId4"/>
    <p:sldId id="258" r:id="rId5"/>
    <p:sldId id="265" r:id="rId6"/>
    <p:sldId id="264" r:id="rId7"/>
    <p:sldId id="267" r:id="rId8"/>
    <p:sldId id="263" r:id="rId9"/>
    <p:sldId id="262" r:id="rId10"/>
    <p:sldId id="261" r:id="rId11"/>
    <p:sldId id="260" r:id="rId12"/>
    <p:sldId id="259" r:id="rId13"/>
    <p:sldId id="268" r:id="rId1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2EEBA3-0F7E-4BE0-ABBD-37564CD4D836}" type="datetimeFigureOut">
              <a:rPr lang="sv-SE" smtClean="0"/>
              <a:t>2012-11-12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097529-6099-4AC3-AB9C-350339167C47}" type="slidenum">
              <a:rPr lang="sv-SE" smtClean="0"/>
              <a:t>‹#›</a:t>
            </a:fld>
            <a:endParaRPr lang="sv-SE"/>
          </a:p>
        </p:txBody>
      </p:sp>
    </p:spTree>
    <p:extLst>
      <p:ext uri="{BB962C8B-B14F-4D97-AF65-F5344CB8AC3E}">
        <p14:creationId xmlns:p14="http://schemas.microsoft.com/office/powerpoint/2010/main" val="202206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A097529-6099-4AC3-AB9C-350339167C47}" type="slidenum">
              <a:rPr lang="sv-SE" smtClean="0"/>
              <a:t>8</a:t>
            </a:fld>
            <a:endParaRPr lang="sv-SE"/>
          </a:p>
        </p:txBody>
      </p:sp>
    </p:spTree>
    <p:extLst>
      <p:ext uri="{BB962C8B-B14F-4D97-AF65-F5344CB8AC3E}">
        <p14:creationId xmlns:p14="http://schemas.microsoft.com/office/powerpoint/2010/main" val="1578234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A097529-6099-4AC3-AB9C-350339167C47}" type="slidenum">
              <a:rPr lang="sv-SE" smtClean="0"/>
              <a:t>9</a:t>
            </a:fld>
            <a:endParaRPr lang="sv-SE"/>
          </a:p>
        </p:txBody>
      </p:sp>
    </p:spTree>
    <p:extLst>
      <p:ext uri="{BB962C8B-B14F-4D97-AF65-F5344CB8AC3E}">
        <p14:creationId xmlns:p14="http://schemas.microsoft.com/office/powerpoint/2010/main" val="175473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0F77CF7-4F03-4EF2-BDE5-5FC08994CF9B}" type="datetimeFigureOut">
              <a:rPr lang="sv-SE" smtClean="0"/>
              <a:t>2012-11-12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00F77CF7-4F03-4EF2-BDE5-5FC08994CF9B}" type="datetimeFigureOut">
              <a:rPr lang="sv-SE" smtClean="0"/>
              <a:t>2012-11-12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00F77CF7-4F03-4EF2-BDE5-5FC08994CF9B}" type="datetimeFigureOut">
              <a:rPr lang="sv-SE" smtClean="0"/>
              <a:t>2012-11-12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00F77CF7-4F03-4EF2-BDE5-5FC08994CF9B}" type="datetimeFigureOut">
              <a:rPr lang="sv-SE" smtClean="0"/>
              <a:t>2012-11-12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sv-SE" smtClean="0"/>
              <a:t>Klicka här för att ändra format</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00F77CF7-4F03-4EF2-BDE5-5FC08994CF9B}" type="datetimeFigureOut">
              <a:rPr lang="sv-SE" smtClean="0"/>
              <a:t>2012-11-12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0F77CF7-4F03-4EF2-BDE5-5FC08994CF9B}" type="datetimeFigureOut">
              <a:rPr lang="sv-SE" smtClean="0"/>
              <a:t>2012-11-12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Date Placeholder 6"/>
          <p:cNvSpPr>
            <a:spLocks noGrp="1"/>
          </p:cNvSpPr>
          <p:nvPr>
            <p:ph type="dt" sz="half" idx="10"/>
          </p:nvPr>
        </p:nvSpPr>
        <p:spPr/>
        <p:txBody>
          <a:bodyPr/>
          <a:lstStyle/>
          <a:p>
            <a:fld id="{00F77CF7-4F03-4EF2-BDE5-5FC08994CF9B}" type="datetimeFigureOut">
              <a:rPr lang="sv-SE" smtClean="0"/>
              <a:t>2012-11-12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00F77CF7-4F03-4EF2-BDE5-5FC08994CF9B}" type="datetimeFigureOut">
              <a:rPr lang="sv-SE" smtClean="0"/>
              <a:t>2012-11-12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77CF7-4F03-4EF2-BDE5-5FC08994CF9B}" type="datetimeFigureOut">
              <a:rPr lang="sv-SE" smtClean="0"/>
              <a:t>2012-11-12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0F79C30-A9D2-464E-858A-CA96FAF6BCA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sv-SE" smtClean="0"/>
              <a:t>Klicka här för att ändra format</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0F77CF7-4F03-4EF2-BDE5-5FC08994CF9B}" type="datetimeFigureOut">
              <a:rPr lang="sv-SE" smtClean="0"/>
              <a:t>2012-11-12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0F79C30-A9D2-464E-858A-CA96FAF6BCA5}" type="slidenum">
              <a:rPr lang="sv-SE" smtClean="0"/>
              <a:t>‹#›</a:t>
            </a:fld>
            <a:endParaRPr lang="sv-SE"/>
          </a:p>
        </p:txBody>
      </p:sp>
      <p:sp>
        <p:nvSpPr>
          <p:cNvPr id="9" name="Content Placeholder 8"/>
          <p:cNvSpPr>
            <a:spLocks noGrp="1"/>
          </p:cNvSpPr>
          <p:nvPr>
            <p:ph sz="quarter" idx="13"/>
          </p:nvPr>
        </p:nvSpPr>
        <p:spPr>
          <a:xfrm>
            <a:off x="304800" y="381000"/>
            <a:ext cx="7772400" cy="494284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sv-SE" smtClean="0"/>
              <a:t>Klicka här för att ändra format</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8" name="Date Placeholder 7"/>
          <p:cNvSpPr>
            <a:spLocks noGrp="1"/>
          </p:cNvSpPr>
          <p:nvPr>
            <p:ph type="dt" sz="half" idx="10"/>
          </p:nvPr>
        </p:nvSpPr>
        <p:spPr/>
        <p:txBody>
          <a:bodyPr/>
          <a:lstStyle/>
          <a:p>
            <a:fld id="{00F77CF7-4F03-4EF2-BDE5-5FC08994CF9B}" type="datetimeFigureOut">
              <a:rPr lang="sv-SE" smtClean="0"/>
              <a:t>2012-11-12</a:t>
            </a:fld>
            <a:endParaRPr lang="sv-SE"/>
          </a:p>
        </p:txBody>
      </p:sp>
      <p:sp>
        <p:nvSpPr>
          <p:cNvPr id="9" name="Slide Number Placeholder 8"/>
          <p:cNvSpPr>
            <a:spLocks noGrp="1"/>
          </p:cNvSpPr>
          <p:nvPr>
            <p:ph type="sldNum" sz="quarter" idx="11"/>
          </p:nvPr>
        </p:nvSpPr>
        <p:spPr/>
        <p:txBody>
          <a:bodyPr/>
          <a:lstStyle/>
          <a:p>
            <a:fld id="{C0F79C30-A9D2-464E-858A-CA96FAF6BCA5}" type="slidenum">
              <a:rPr lang="sv-SE" smtClean="0"/>
              <a:t>‹#›</a:t>
            </a:fld>
            <a:endParaRPr lang="sv-SE"/>
          </a:p>
        </p:txBody>
      </p:sp>
      <p:sp>
        <p:nvSpPr>
          <p:cNvPr id="10" name="Footer Placeholder 9"/>
          <p:cNvSpPr>
            <a:spLocks noGrp="1"/>
          </p:cNvSpPr>
          <p:nvPr>
            <p:ph type="ftr" sz="quarter" idx="12"/>
          </p:nvPr>
        </p:nvSpPr>
        <p:spPr/>
        <p:txBody>
          <a:bodyPr/>
          <a:lstStyle/>
          <a:p>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0F79C30-A9D2-464E-858A-CA96FAF6BCA5}" type="slidenum">
              <a:rPr lang="sv-SE" smtClean="0"/>
              <a:t>‹#›</a:t>
            </a:fld>
            <a:endParaRPr lang="sv-S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sv-S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0F77CF7-4F03-4EF2-BDE5-5FC08994CF9B}" type="datetimeFigureOut">
              <a:rPr lang="sv-SE" smtClean="0"/>
              <a:t>2012-11-12</a:t>
            </a:fld>
            <a:endParaRPr lang="sv-S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mailto:Anna.lagnevik@utb.lund.se" TargetMode="Externa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0.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National </a:t>
            </a:r>
            <a:r>
              <a:rPr lang="sv-SE" dirty="0" err="1" smtClean="0"/>
              <a:t>Report</a:t>
            </a:r>
            <a:endParaRPr lang="sv-SE" dirty="0"/>
          </a:p>
        </p:txBody>
      </p:sp>
      <p:sp>
        <p:nvSpPr>
          <p:cNvPr id="3" name="Underrubrik 2"/>
          <p:cNvSpPr>
            <a:spLocks noGrp="1"/>
          </p:cNvSpPr>
          <p:nvPr>
            <p:ph type="subTitle" idx="1"/>
          </p:nvPr>
        </p:nvSpPr>
        <p:spPr/>
        <p:txBody>
          <a:bodyPr/>
          <a:lstStyle/>
          <a:p>
            <a:r>
              <a:rPr lang="sv-SE" dirty="0" smtClean="0"/>
              <a:t>SWEDEN</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736" y="188640"/>
            <a:ext cx="3599688" cy="2892552"/>
          </a:xfrm>
          <a:prstGeom prst="rect">
            <a:avLst/>
          </a:prstGeom>
        </p:spPr>
      </p:pic>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37" y="5663382"/>
            <a:ext cx="2196307" cy="945922"/>
          </a:xfrm>
          <a:prstGeom prst="rect">
            <a:avLst/>
          </a:prstGeom>
        </p:spPr>
      </p:pic>
      <p:pic>
        <p:nvPicPr>
          <p:cNvPr id="1026" name="Picture 2" descr="G:\Skolan\NELLIP\Logotyper\logo fagelskola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1128" y="5770593"/>
            <a:ext cx="5328592" cy="893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655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Best </a:t>
            </a:r>
            <a:r>
              <a:rPr lang="sv-SE" dirty="0" err="1" smtClean="0"/>
              <a:t>Practices</a:t>
            </a:r>
            <a:endParaRPr lang="sv-SE" dirty="0"/>
          </a:p>
        </p:txBody>
      </p:sp>
      <p:sp>
        <p:nvSpPr>
          <p:cNvPr id="3" name="Platshållare för innehåll 2"/>
          <p:cNvSpPr>
            <a:spLocks noGrp="1"/>
          </p:cNvSpPr>
          <p:nvPr>
            <p:ph idx="1"/>
          </p:nvPr>
        </p:nvSpPr>
        <p:spPr/>
        <p:txBody>
          <a:bodyPr/>
          <a:lstStyle/>
          <a:p>
            <a:pPr marL="114300" indent="0">
              <a:buNone/>
            </a:pPr>
            <a:r>
              <a:rPr lang="en-GB" dirty="0"/>
              <a:t>The best practices from Sweden have been selected due to their project content, transferability and longevity, to mention a few. 3/4  best practices are still running, and some projects have been active for over 10 years. The features that we find important to reach success with your language projects are</a:t>
            </a:r>
            <a:r>
              <a:rPr lang="en-GB" dirty="0" smtClean="0"/>
              <a:t>:</a:t>
            </a:r>
          </a:p>
          <a:p>
            <a:pPr marL="114300" indent="0">
              <a:buNone/>
            </a:pPr>
            <a:endParaRPr lang="sv-SE" dirty="0"/>
          </a:p>
          <a:p>
            <a:pPr marL="114300" indent="0">
              <a:buNone/>
            </a:pPr>
            <a:r>
              <a:rPr lang="en-GB" dirty="0"/>
              <a:t>- authenticity in use </a:t>
            </a:r>
            <a:endParaRPr lang="sv-SE" dirty="0"/>
          </a:p>
          <a:p>
            <a:pPr marL="114300" indent="0">
              <a:buNone/>
            </a:pPr>
            <a:r>
              <a:rPr lang="en-GB" dirty="0"/>
              <a:t>- connection with the pupils’ interests/choices</a:t>
            </a:r>
            <a:endParaRPr lang="sv-SE" dirty="0"/>
          </a:p>
          <a:p>
            <a:pPr marL="114300" indent="0">
              <a:buNone/>
            </a:pPr>
            <a:r>
              <a:rPr lang="en-GB" dirty="0"/>
              <a:t>- transferability</a:t>
            </a:r>
            <a:endParaRPr lang="sv-SE" dirty="0"/>
          </a:p>
          <a:p>
            <a:pPr marL="114300" indent="0">
              <a:buNone/>
            </a:pPr>
            <a:r>
              <a:rPr lang="en-GB" dirty="0"/>
              <a:t>- differences in environment/equipment such as rooms, use of computers and the internet.</a:t>
            </a:r>
            <a:endParaRPr lang="sv-SE" dirty="0"/>
          </a:p>
          <a:p>
            <a:pPr marL="114300" indent="0">
              <a:buNone/>
            </a:pPr>
            <a:r>
              <a:rPr lang="en-GB" dirty="0"/>
              <a:t>-  motivation enhancement </a:t>
            </a: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16193"/>
            <a:ext cx="1944216" cy="1562287"/>
          </a:xfrm>
          <a:prstGeom prst="rect">
            <a:avLst/>
          </a:prstGeom>
        </p:spPr>
      </p:pic>
    </p:spTree>
    <p:extLst>
      <p:ext uri="{BB962C8B-B14F-4D97-AF65-F5344CB8AC3E}">
        <p14:creationId xmlns:p14="http://schemas.microsoft.com/office/powerpoint/2010/main" val="244800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Recommendations</a:t>
            </a:r>
            <a:endParaRPr lang="sv-SE" dirty="0"/>
          </a:p>
        </p:txBody>
      </p:sp>
      <p:sp>
        <p:nvSpPr>
          <p:cNvPr id="3" name="Platshållare för innehåll 2"/>
          <p:cNvSpPr>
            <a:spLocks noGrp="1"/>
          </p:cNvSpPr>
          <p:nvPr>
            <p:ph idx="1"/>
          </p:nvPr>
        </p:nvSpPr>
        <p:spPr/>
        <p:txBody>
          <a:bodyPr/>
          <a:lstStyle/>
          <a:p>
            <a:pPr marL="114300" indent="0">
              <a:buNone/>
            </a:pPr>
            <a:r>
              <a:rPr lang="en-GB" dirty="0"/>
              <a:t>The recommendations vary a bit, but encouragement, examples of how and why</a:t>
            </a:r>
            <a:r>
              <a:rPr lang="en-GB" dirty="0" smtClean="0"/>
              <a:t>, clear project description  </a:t>
            </a:r>
            <a:r>
              <a:rPr lang="en-GB" dirty="0"/>
              <a:t>as well as transferability to other schools and projects seem to be mutual aspects presented. </a:t>
            </a:r>
            <a:endParaRPr lang="sv-SE" dirty="0"/>
          </a:p>
          <a:p>
            <a:pPr marL="114300" indent="0">
              <a:buNone/>
            </a:pPr>
            <a:endParaRPr lang="en-GB" dirty="0" smtClean="0"/>
          </a:p>
          <a:p>
            <a:pPr marL="114300" indent="0">
              <a:buNone/>
            </a:pPr>
            <a:r>
              <a:rPr lang="en-GB" dirty="0" smtClean="0"/>
              <a:t>The </a:t>
            </a:r>
            <a:r>
              <a:rPr lang="en-GB" dirty="0"/>
              <a:t>European Language Label in Sweden is not that widely known and to more widely advertise it would be a </a:t>
            </a:r>
            <a:r>
              <a:rPr lang="en-GB" dirty="0" smtClean="0"/>
              <a:t>recommendation.</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4581128"/>
            <a:ext cx="2255513" cy="1812432"/>
          </a:xfrm>
          <a:prstGeom prst="rect">
            <a:avLst/>
          </a:prstGeom>
        </p:spPr>
      </p:pic>
    </p:spTree>
    <p:extLst>
      <p:ext uri="{BB962C8B-B14F-4D97-AF65-F5344CB8AC3E}">
        <p14:creationId xmlns:p14="http://schemas.microsoft.com/office/powerpoint/2010/main" val="217802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Conclusions</a:t>
            </a:r>
            <a:endParaRPr lang="sv-SE" dirty="0"/>
          </a:p>
        </p:txBody>
      </p:sp>
      <p:sp>
        <p:nvSpPr>
          <p:cNvPr id="3" name="Platshållare för innehåll 2"/>
          <p:cNvSpPr>
            <a:spLocks noGrp="1"/>
          </p:cNvSpPr>
          <p:nvPr>
            <p:ph idx="1"/>
          </p:nvPr>
        </p:nvSpPr>
        <p:spPr/>
        <p:txBody>
          <a:bodyPr/>
          <a:lstStyle/>
          <a:p>
            <a:r>
              <a:rPr lang="sv-SE" dirty="0" smtClean="0"/>
              <a:t>Transferable </a:t>
            </a:r>
            <a:r>
              <a:rPr lang="sv-SE" dirty="0" err="1" smtClean="0"/>
              <a:t>projects</a:t>
            </a:r>
            <a:r>
              <a:rPr lang="sv-SE" dirty="0" smtClean="0"/>
              <a:t> over all</a:t>
            </a:r>
          </a:p>
          <a:p>
            <a:pPr marL="114300" indent="0">
              <a:buNone/>
            </a:pPr>
            <a:endParaRPr lang="sv-SE" dirty="0"/>
          </a:p>
          <a:p>
            <a:pPr marL="114300" indent="0">
              <a:buNone/>
            </a:pPr>
            <a:endParaRPr lang="sv-SE" dirty="0" smtClean="0"/>
          </a:p>
          <a:p>
            <a:r>
              <a:rPr lang="sv-SE" dirty="0" smtClean="0"/>
              <a:t>No </a:t>
            </a:r>
            <a:r>
              <a:rPr lang="sv-SE" dirty="0" err="1" smtClean="0"/>
              <a:t>yearly</a:t>
            </a:r>
            <a:r>
              <a:rPr lang="sv-SE" dirty="0" smtClean="0"/>
              <a:t> </a:t>
            </a:r>
            <a:r>
              <a:rPr lang="sv-SE" dirty="0" err="1" smtClean="0"/>
              <a:t>criteria</a:t>
            </a:r>
            <a:r>
              <a:rPr lang="sv-SE" dirty="0" smtClean="0"/>
              <a:t> </a:t>
            </a:r>
            <a:r>
              <a:rPr lang="sv-SE" dirty="0" err="1" smtClean="0"/>
              <a:t>works</a:t>
            </a:r>
            <a:r>
              <a:rPr lang="sv-SE" dirty="0" smtClean="0"/>
              <a:t> </a:t>
            </a:r>
            <a:r>
              <a:rPr lang="sv-SE" dirty="0" err="1" smtClean="0"/>
              <a:t>well</a:t>
            </a:r>
            <a:r>
              <a:rPr lang="sv-SE" dirty="0" smtClean="0"/>
              <a:t> in Sweden – </a:t>
            </a:r>
            <a:r>
              <a:rPr lang="sv-SE" dirty="0" err="1" smtClean="0"/>
              <a:t>wider</a:t>
            </a:r>
            <a:r>
              <a:rPr lang="sv-SE" dirty="0" smtClean="0"/>
              <a:t> </a:t>
            </a:r>
            <a:r>
              <a:rPr lang="sv-SE" dirty="0" err="1" smtClean="0"/>
              <a:t>possibilities</a:t>
            </a:r>
            <a:endParaRPr lang="sv-SE" dirty="0" smtClean="0"/>
          </a:p>
          <a:p>
            <a:pPr marL="114300" indent="0">
              <a:buNone/>
            </a:pPr>
            <a:endParaRPr lang="sv-SE" dirty="0"/>
          </a:p>
          <a:p>
            <a:pPr marL="114300" indent="0">
              <a:buNone/>
            </a:pPr>
            <a:endParaRPr lang="sv-SE" dirty="0" smtClean="0"/>
          </a:p>
          <a:p>
            <a:r>
              <a:rPr lang="sv-SE" dirty="0" err="1" smtClean="0"/>
              <a:t>Useful</a:t>
            </a:r>
            <a:r>
              <a:rPr lang="sv-SE" dirty="0" smtClean="0"/>
              <a:t> </a:t>
            </a:r>
            <a:r>
              <a:rPr lang="sv-SE" dirty="0" err="1" smtClean="0"/>
              <a:t>to</a:t>
            </a:r>
            <a:r>
              <a:rPr lang="sv-SE" dirty="0" smtClean="0"/>
              <a:t> </a:t>
            </a:r>
            <a:r>
              <a:rPr lang="sv-SE" dirty="0" err="1" smtClean="0"/>
              <a:t>promote</a:t>
            </a:r>
            <a:r>
              <a:rPr lang="sv-SE" dirty="0" smtClean="0"/>
              <a:t> ELL </a:t>
            </a:r>
            <a:r>
              <a:rPr lang="sv-SE" dirty="0" err="1" smtClean="0"/>
              <a:t>to</a:t>
            </a:r>
            <a:r>
              <a:rPr lang="sv-SE" dirty="0" smtClean="0"/>
              <a:t> </a:t>
            </a:r>
            <a:r>
              <a:rPr lang="sv-SE" dirty="0" err="1" smtClean="0"/>
              <a:t>other</a:t>
            </a:r>
            <a:r>
              <a:rPr lang="sv-SE" dirty="0" smtClean="0"/>
              <a:t> </a:t>
            </a:r>
            <a:r>
              <a:rPr lang="sv-SE" dirty="0" err="1" smtClean="0"/>
              <a:t>sectors</a:t>
            </a:r>
            <a:r>
              <a:rPr lang="sv-SE" dirty="0" smtClean="0"/>
              <a:t> </a:t>
            </a:r>
            <a:r>
              <a:rPr lang="sv-SE" dirty="0" err="1" smtClean="0"/>
              <a:t>than</a:t>
            </a:r>
            <a:r>
              <a:rPr lang="sv-SE" dirty="0" smtClean="0"/>
              <a:t> the </a:t>
            </a:r>
            <a:r>
              <a:rPr lang="sv-SE" dirty="0" err="1" smtClean="0"/>
              <a:t>school</a:t>
            </a:r>
            <a:r>
              <a:rPr lang="sv-SE" dirty="0" smtClean="0"/>
              <a:t> </a:t>
            </a:r>
            <a:r>
              <a:rPr lang="sv-SE" dirty="0" err="1" smtClean="0"/>
              <a:t>sector</a:t>
            </a:r>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5085184"/>
            <a:ext cx="1656184" cy="1330837"/>
          </a:xfrm>
          <a:prstGeom prst="rect">
            <a:avLst/>
          </a:prstGeom>
        </p:spPr>
      </p:pic>
    </p:spTree>
    <p:extLst>
      <p:ext uri="{BB962C8B-B14F-4D97-AF65-F5344CB8AC3E}">
        <p14:creationId xmlns:p14="http://schemas.microsoft.com/office/powerpoint/2010/main" val="266500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Thank</a:t>
            </a:r>
            <a:r>
              <a:rPr lang="sv-SE" dirty="0" smtClean="0"/>
              <a:t> </a:t>
            </a:r>
            <a:r>
              <a:rPr lang="sv-SE" dirty="0" err="1" smtClean="0"/>
              <a:t>You</a:t>
            </a:r>
            <a:endParaRPr lang="sv-SE" dirty="0"/>
          </a:p>
        </p:txBody>
      </p:sp>
      <p:sp>
        <p:nvSpPr>
          <p:cNvPr id="3" name="Platshållare för innehåll 2"/>
          <p:cNvSpPr>
            <a:spLocks noGrp="1"/>
          </p:cNvSpPr>
          <p:nvPr>
            <p:ph idx="1"/>
          </p:nvPr>
        </p:nvSpPr>
        <p:spPr/>
        <p:txBody>
          <a:bodyPr/>
          <a:lstStyle/>
          <a:p>
            <a:pPr marL="114300" indent="0">
              <a:buNone/>
            </a:pPr>
            <a:endParaRPr lang="sv-SE" dirty="0" smtClean="0"/>
          </a:p>
          <a:p>
            <a:pPr marL="114300" indent="0">
              <a:buNone/>
            </a:pPr>
            <a:r>
              <a:rPr lang="sv-SE" dirty="0" smtClean="0"/>
              <a:t>Fågelskolan, Lund</a:t>
            </a:r>
          </a:p>
          <a:p>
            <a:pPr marL="114300" indent="0">
              <a:buNone/>
            </a:pPr>
            <a:endParaRPr lang="sv-SE" dirty="0"/>
          </a:p>
          <a:p>
            <a:pPr marL="114300" indent="0">
              <a:buNone/>
            </a:pPr>
            <a:r>
              <a:rPr lang="sv-SE" dirty="0" smtClean="0"/>
              <a:t>Anna Lagnevik</a:t>
            </a:r>
          </a:p>
          <a:p>
            <a:pPr marL="114300" indent="0">
              <a:buNone/>
            </a:pPr>
            <a:r>
              <a:rPr lang="sv-SE" dirty="0" smtClean="0">
                <a:hlinkClick r:id="rId2"/>
              </a:rPr>
              <a:t>Anna.lagnevik@utb.lund.se</a:t>
            </a:r>
            <a:endParaRPr lang="sv-SE" dirty="0" smtClean="0"/>
          </a:p>
          <a:p>
            <a:pPr marL="114300" indent="0">
              <a:buNone/>
            </a:pPr>
            <a:endParaRPr lang="sv-SE" dirty="0"/>
          </a:p>
          <a:p>
            <a:pPr marL="114300" indent="0">
              <a:buNone/>
            </a:pPr>
            <a:r>
              <a:rPr lang="sv-SE" dirty="0" smtClean="0"/>
              <a:t>Lieselotte Wengberg</a:t>
            </a:r>
          </a:p>
          <a:p>
            <a:pPr marL="114300" indent="0">
              <a:buNone/>
            </a:pPr>
            <a:r>
              <a:rPr lang="sv-SE" dirty="0" smtClean="0"/>
              <a:t>Lieselotte.wengberg@utb.lund.se</a:t>
            </a:r>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2060848"/>
            <a:ext cx="838200" cy="1238250"/>
          </a:xfrm>
          <a:prstGeom prst="rect">
            <a:avLst/>
          </a:prstGeom>
        </p:spPr>
      </p:pic>
      <p:pic>
        <p:nvPicPr>
          <p:cNvPr id="2050" name="Picture 2" descr="G:\Skolan\NELLIP\Logotyper\logo fagelskol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5373216"/>
            <a:ext cx="8064896" cy="1352263"/>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73793" y="0"/>
            <a:ext cx="2016224" cy="1620150"/>
          </a:xfrm>
          <a:prstGeom prst="rect">
            <a:avLst/>
          </a:prstGeom>
        </p:spPr>
      </p:pic>
      <p:pic>
        <p:nvPicPr>
          <p:cNvPr id="7" name="Picture 4" descr="http://nellip.pixel-online.org/impianto/img/partners/10_prs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84304" y="3601624"/>
            <a:ext cx="1270248" cy="1195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125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Introduction</a:t>
            </a:r>
            <a:r>
              <a:rPr lang="sv-SE" dirty="0" smtClean="0"/>
              <a:t> </a:t>
            </a:r>
            <a:r>
              <a:rPr lang="sv-SE" dirty="0" err="1" smtClean="0"/>
              <a:t>to</a:t>
            </a:r>
            <a:r>
              <a:rPr lang="sv-SE" dirty="0" smtClean="0"/>
              <a:t> ELL in Sweden</a:t>
            </a:r>
            <a:endParaRPr lang="sv-SE" dirty="0"/>
          </a:p>
        </p:txBody>
      </p:sp>
      <p:sp>
        <p:nvSpPr>
          <p:cNvPr id="3" name="Platshållare för innehåll 2"/>
          <p:cNvSpPr>
            <a:spLocks noGrp="1"/>
          </p:cNvSpPr>
          <p:nvPr>
            <p:ph idx="1"/>
          </p:nvPr>
        </p:nvSpPr>
        <p:spPr>
          <a:xfrm>
            <a:off x="467544" y="1223746"/>
            <a:ext cx="7620000" cy="4800600"/>
          </a:xfrm>
        </p:spPr>
        <p:txBody>
          <a:bodyPr>
            <a:normAutofit fontScale="70000" lnSpcReduction="20000"/>
          </a:bodyPr>
          <a:lstStyle/>
          <a:p>
            <a:pPr algn="just">
              <a:lnSpc>
                <a:spcPct val="115000"/>
              </a:lnSpc>
              <a:spcAft>
                <a:spcPts val="1000"/>
              </a:spcAft>
            </a:pPr>
            <a:r>
              <a:rPr lang="en-GB" sz="2400" dirty="0" smtClean="0">
                <a:latin typeface="Arial"/>
                <a:ea typeface="Calibri"/>
                <a:cs typeface="Times New Roman"/>
              </a:rPr>
              <a:t>encourage </a:t>
            </a:r>
            <a:r>
              <a:rPr lang="en-GB" sz="2400" dirty="0">
                <a:latin typeface="Arial"/>
                <a:ea typeface="Calibri"/>
                <a:cs typeface="Times New Roman"/>
              </a:rPr>
              <a:t>language learning, </a:t>
            </a:r>
            <a:endParaRPr lang="en-GB" sz="2400" dirty="0" smtClean="0">
              <a:latin typeface="Arial"/>
              <a:ea typeface="Calibri"/>
              <a:cs typeface="Times New Roman"/>
            </a:endParaRPr>
          </a:p>
          <a:p>
            <a:pPr algn="just">
              <a:lnSpc>
                <a:spcPct val="115000"/>
              </a:lnSpc>
              <a:spcAft>
                <a:spcPts val="1000"/>
              </a:spcAft>
            </a:pPr>
            <a:r>
              <a:rPr lang="en-GB" sz="2400" dirty="0" smtClean="0">
                <a:latin typeface="Arial"/>
                <a:ea typeface="Calibri"/>
                <a:cs typeface="Times New Roman"/>
              </a:rPr>
              <a:t>increase </a:t>
            </a:r>
            <a:r>
              <a:rPr lang="en-GB" sz="2400" dirty="0">
                <a:latin typeface="Arial"/>
                <a:ea typeface="Calibri"/>
                <a:cs typeface="Times New Roman"/>
              </a:rPr>
              <a:t>understanding and awareness of different cultures, </a:t>
            </a:r>
          </a:p>
          <a:p>
            <a:pPr algn="just">
              <a:lnSpc>
                <a:spcPct val="115000"/>
              </a:lnSpc>
              <a:spcAft>
                <a:spcPts val="1000"/>
              </a:spcAft>
            </a:pPr>
            <a:r>
              <a:rPr lang="en-GB" sz="2400" dirty="0" smtClean="0">
                <a:latin typeface="Arial"/>
                <a:ea typeface="Calibri"/>
                <a:cs typeface="Times New Roman"/>
              </a:rPr>
              <a:t> </a:t>
            </a:r>
            <a:r>
              <a:rPr lang="en-GB" sz="2400" dirty="0">
                <a:latin typeface="Arial"/>
                <a:ea typeface="Calibri"/>
                <a:cs typeface="Times New Roman"/>
              </a:rPr>
              <a:t>meeting the labour market in Europe. </a:t>
            </a:r>
            <a:endParaRPr lang="en-GB" sz="2400" dirty="0" smtClean="0">
              <a:latin typeface="Arial"/>
              <a:ea typeface="Calibri"/>
              <a:cs typeface="Times New Roman"/>
            </a:endParaRPr>
          </a:p>
          <a:p>
            <a:pPr algn="just">
              <a:lnSpc>
                <a:spcPct val="115000"/>
              </a:lnSpc>
              <a:spcAft>
                <a:spcPts val="1000"/>
              </a:spcAft>
            </a:pPr>
            <a:r>
              <a:rPr lang="en-GB" sz="2400" dirty="0" smtClean="0">
                <a:latin typeface="Arial"/>
                <a:ea typeface="Calibri"/>
                <a:cs typeface="Times New Roman"/>
              </a:rPr>
              <a:t>awarded </a:t>
            </a:r>
            <a:r>
              <a:rPr lang="en-GB" sz="2400" dirty="0">
                <a:latin typeface="Arial"/>
                <a:ea typeface="Calibri"/>
                <a:cs typeface="Times New Roman"/>
              </a:rPr>
              <a:t>by the national agency </a:t>
            </a:r>
            <a:r>
              <a:rPr lang="en-GB" sz="2400" b="1" i="1" dirty="0" err="1">
                <a:latin typeface="Arial"/>
                <a:ea typeface="Calibri"/>
                <a:cs typeface="Times New Roman"/>
              </a:rPr>
              <a:t>Skolverket</a:t>
            </a:r>
            <a:r>
              <a:rPr lang="en-GB" sz="2400" dirty="0">
                <a:latin typeface="Arial"/>
                <a:ea typeface="Calibri"/>
                <a:cs typeface="Times New Roman"/>
              </a:rPr>
              <a:t>. </a:t>
            </a:r>
            <a:endParaRPr lang="en-GB" sz="2400" dirty="0" smtClean="0">
              <a:latin typeface="Arial"/>
              <a:ea typeface="Calibri"/>
              <a:cs typeface="Times New Roman"/>
            </a:endParaRPr>
          </a:p>
          <a:p>
            <a:pPr algn="just">
              <a:lnSpc>
                <a:spcPct val="115000"/>
              </a:lnSpc>
              <a:spcAft>
                <a:spcPts val="1000"/>
              </a:spcAft>
            </a:pPr>
            <a:r>
              <a:rPr lang="en-GB" sz="2400" dirty="0" smtClean="0">
                <a:latin typeface="Arial"/>
                <a:ea typeface="Calibri"/>
                <a:cs typeface="Times New Roman"/>
              </a:rPr>
              <a:t>The </a:t>
            </a:r>
            <a:r>
              <a:rPr lang="en-GB" sz="2400" dirty="0">
                <a:latin typeface="Arial"/>
                <a:ea typeface="Calibri"/>
                <a:cs typeface="Times New Roman"/>
              </a:rPr>
              <a:t>ELL can be awarded to all school forms in Sweden, but not for higher education. </a:t>
            </a:r>
            <a:endParaRPr lang="sv-SE" sz="3200" dirty="0">
              <a:ea typeface="Calibri"/>
              <a:cs typeface="Times New Roman"/>
            </a:endParaRPr>
          </a:p>
          <a:p>
            <a:pPr algn="just">
              <a:lnSpc>
                <a:spcPct val="115000"/>
              </a:lnSpc>
              <a:spcAft>
                <a:spcPts val="1000"/>
              </a:spcAft>
            </a:pPr>
            <a:r>
              <a:rPr lang="en-GB" sz="2400" dirty="0">
                <a:latin typeface="Arial"/>
                <a:ea typeface="Calibri"/>
                <a:cs typeface="Times New Roman"/>
              </a:rPr>
              <a:t>The goals </a:t>
            </a:r>
            <a:r>
              <a:rPr lang="en-GB" sz="2400" dirty="0" smtClean="0">
                <a:latin typeface="Arial"/>
                <a:ea typeface="Calibri"/>
                <a:cs typeface="Times New Roman"/>
              </a:rPr>
              <a:t>of </a:t>
            </a:r>
            <a:r>
              <a:rPr lang="en-GB" sz="2400" dirty="0">
                <a:latin typeface="Arial"/>
                <a:ea typeface="Calibri"/>
                <a:cs typeface="Times New Roman"/>
              </a:rPr>
              <a:t>the national agency through the European Language label project are:  </a:t>
            </a:r>
            <a:endParaRPr lang="en-GB" sz="2400" dirty="0" smtClean="0">
              <a:latin typeface="Arial"/>
              <a:ea typeface="Calibri"/>
              <a:cs typeface="Times New Roman"/>
            </a:endParaRPr>
          </a:p>
          <a:p>
            <a:pPr algn="just">
              <a:lnSpc>
                <a:spcPct val="115000"/>
              </a:lnSpc>
              <a:spcAft>
                <a:spcPts val="1000"/>
              </a:spcAft>
            </a:pPr>
            <a:r>
              <a:rPr lang="en-GB" sz="2400" dirty="0" smtClean="0">
                <a:latin typeface="Arial"/>
                <a:ea typeface="Calibri"/>
                <a:cs typeface="Times New Roman"/>
              </a:rPr>
              <a:t>to </a:t>
            </a:r>
            <a:r>
              <a:rPr lang="en-GB" sz="2400" dirty="0">
                <a:latin typeface="Arial"/>
                <a:ea typeface="Calibri"/>
                <a:cs typeface="Times New Roman"/>
              </a:rPr>
              <a:t>contribute to development in language learning and new ways of thinking around implementation and planning in language learning. </a:t>
            </a:r>
            <a:endParaRPr lang="en-GB" sz="2400" dirty="0" smtClean="0">
              <a:latin typeface="Arial"/>
              <a:ea typeface="Calibri"/>
              <a:cs typeface="Times New Roman"/>
            </a:endParaRPr>
          </a:p>
          <a:p>
            <a:pPr algn="just">
              <a:lnSpc>
                <a:spcPct val="115000"/>
              </a:lnSpc>
              <a:spcAft>
                <a:spcPts val="1000"/>
              </a:spcAft>
            </a:pPr>
            <a:r>
              <a:rPr lang="en-GB" sz="2400" dirty="0" smtClean="0">
                <a:latin typeface="Arial"/>
                <a:ea typeface="Calibri"/>
                <a:cs typeface="Times New Roman"/>
              </a:rPr>
              <a:t>The </a:t>
            </a:r>
            <a:r>
              <a:rPr lang="en-GB" sz="2400" dirty="0">
                <a:latin typeface="Arial"/>
                <a:ea typeface="Calibri"/>
                <a:cs typeface="Times New Roman"/>
              </a:rPr>
              <a:t>awarded projects should be able to serve as good </a:t>
            </a:r>
            <a:endParaRPr lang="en-GB" sz="2400" dirty="0" smtClean="0">
              <a:latin typeface="Arial"/>
              <a:ea typeface="Calibri"/>
              <a:cs typeface="Times New Roman"/>
            </a:endParaRPr>
          </a:p>
          <a:p>
            <a:pPr marL="114300" indent="0" algn="just">
              <a:lnSpc>
                <a:spcPct val="115000"/>
              </a:lnSpc>
              <a:spcAft>
                <a:spcPts val="1000"/>
              </a:spcAft>
              <a:buNone/>
            </a:pPr>
            <a:r>
              <a:rPr lang="en-GB" sz="2400" dirty="0" smtClean="0">
                <a:latin typeface="Arial"/>
                <a:ea typeface="Calibri"/>
                <a:cs typeface="Times New Roman"/>
              </a:rPr>
              <a:t>examples </a:t>
            </a:r>
            <a:r>
              <a:rPr lang="en-GB" sz="2400" dirty="0">
                <a:latin typeface="Arial"/>
                <a:ea typeface="Calibri"/>
                <a:cs typeface="Times New Roman"/>
              </a:rPr>
              <a:t>and as inspiration. </a:t>
            </a:r>
            <a:endParaRPr lang="sv-SE" sz="3200" dirty="0">
              <a:ea typeface="Calibri"/>
              <a:cs typeface="Times New Roman"/>
            </a:endParaRPr>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5301208"/>
            <a:ext cx="1799844" cy="1446276"/>
          </a:xfrm>
          <a:prstGeom prst="rect">
            <a:avLst/>
          </a:prstGeom>
        </p:spPr>
      </p:pic>
    </p:spTree>
    <p:extLst>
      <p:ext uri="{BB962C8B-B14F-4D97-AF65-F5344CB8AC3E}">
        <p14:creationId xmlns:p14="http://schemas.microsoft.com/office/powerpoint/2010/main" val="193294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Priorities</a:t>
            </a:r>
            <a:endParaRPr lang="sv-SE" dirty="0"/>
          </a:p>
        </p:txBody>
      </p:sp>
      <p:sp>
        <p:nvSpPr>
          <p:cNvPr id="3" name="Platshållare för innehåll 2"/>
          <p:cNvSpPr>
            <a:spLocks noGrp="1"/>
          </p:cNvSpPr>
          <p:nvPr>
            <p:ph idx="1"/>
          </p:nvPr>
        </p:nvSpPr>
        <p:spPr>
          <a:xfrm>
            <a:off x="467544" y="1340768"/>
            <a:ext cx="7620000" cy="4800600"/>
          </a:xfrm>
        </p:spPr>
        <p:txBody>
          <a:bodyPr>
            <a:normAutofit/>
          </a:bodyPr>
          <a:lstStyle/>
          <a:p>
            <a:pPr marL="114300" indent="0">
              <a:buNone/>
            </a:pPr>
            <a:r>
              <a:rPr lang="en-GB" dirty="0" smtClean="0"/>
              <a:t>The </a:t>
            </a:r>
            <a:r>
              <a:rPr lang="en-GB" dirty="0"/>
              <a:t>Swedish national agency in cooperation with the European Commission has created prioritized areas regarding the aims of, and the content of, the ELL applications. </a:t>
            </a:r>
            <a:r>
              <a:rPr lang="en-GB" dirty="0" smtClean="0"/>
              <a:t>The </a:t>
            </a:r>
            <a:r>
              <a:rPr lang="en-GB" dirty="0"/>
              <a:t>prioritized areas are: </a:t>
            </a:r>
            <a:endParaRPr lang="sv-SE" dirty="0"/>
          </a:p>
          <a:p>
            <a:r>
              <a:rPr lang="en-GB" dirty="0"/>
              <a:t>- a description of how to spread knowledge and/or experience about the work done within the actual project. </a:t>
            </a:r>
            <a:endParaRPr lang="sv-SE" dirty="0"/>
          </a:p>
          <a:p>
            <a:r>
              <a:rPr lang="en-GB" dirty="0"/>
              <a:t>- Work with language portfolios</a:t>
            </a:r>
            <a:endParaRPr lang="sv-SE" dirty="0"/>
          </a:p>
          <a:p>
            <a:r>
              <a:rPr lang="en-GB" dirty="0"/>
              <a:t>- Multi-</a:t>
            </a:r>
            <a:r>
              <a:rPr lang="en-GB" dirty="0" err="1"/>
              <a:t>lingualism</a:t>
            </a:r>
            <a:r>
              <a:rPr lang="en-GB" dirty="0"/>
              <a:t> and linguistic diversity </a:t>
            </a:r>
            <a:endParaRPr lang="sv-SE" dirty="0"/>
          </a:p>
          <a:p>
            <a:r>
              <a:rPr lang="en-GB" dirty="0"/>
              <a:t>- How to incorporate ICT and the web as a learning tool</a:t>
            </a:r>
            <a:endParaRPr lang="sv-SE" dirty="0"/>
          </a:p>
          <a:p>
            <a:r>
              <a:rPr lang="en-GB" dirty="0"/>
              <a:t>- A cultural and social way of looking at language learning</a:t>
            </a:r>
            <a:endParaRPr lang="sv-SE" dirty="0"/>
          </a:p>
          <a:p>
            <a:r>
              <a:rPr lang="en-GB" dirty="0"/>
              <a:t>- Lifelong learning</a:t>
            </a: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5179988"/>
            <a:ext cx="2088232" cy="1678012"/>
          </a:xfrm>
          <a:prstGeom prst="rect">
            <a:avLst/>
          </a:prstGeom>
        </p:spPr>
      </p:pic>
    </p:spTree>
    <p:extLst>
      <p:ext uri="{BB962C8B-B14F-4D97-AF65-F5344CB8AC3E}">
        <p14:creationId xmlns:p14="http://schemas.microsoft.com/office/powerpoint/2010/main" val="58657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The </a:t>
            </a:r>
            <a:r>
              <a:rPr lang="sv-SE" dirty="0" err="1" smtClean="0"/>
              <a:t>Label</a:t>
            </a:r>
            <a:r>
              <a:rPr lang="sv-SE" dirty="0" smtClean="0"/>
              <a:t> </a:t>
            </a:r>
            <a:r>
              <a:rPr lang="sv-SE" dirty="0" err="1" smtClean="0"/>
              <a:t>campaigns</a:t>
            </a:r>
            <a:endParaRPr lang="sv-SE" dirty="0"/>
          </a:p>
        </p:txBody>
      </p:sp>
      <p:sp>
        <p:nvSpPr>
          <p:cNvPr id="3" name="Platshållare för innehåll 2"/>
          <p:cNvSpPr>
            <a:spLocks noGrp="1"/>
          </p:cNvSpPr>
          <p:nvPr>
            <p:ph idx="1"/>
          </p:nvPr>
        </p:nvSpPr>
        <p:spPr/>
        <p:txBody>
          <a:bodyPr>
            <a:normAutofit fontScale="92500" lnSpcReduction="10000"/>
          </a:bodyPr>
          <a:lstStyle/>
          <a:p>
            <a:r>
              <a:rPr lang="en-GB" dirty="0"/>
              <a:t>The Swedish national agency provides information on the European Language Label Award on their website. </a:t>
            </a:r>
            <a:endParaRPr lang="en-GB" dirty="0" smtClean="0"/>
          </a:p>
          <a:p>
            <a:r>
              <a:rPr lang="en-GB" dirty="0" smtClean="0"/>
              <a:t>They </a:t>
            </a:r>
            <a:r>
              <a:rPr lang="en-GB" dirty="0"/>
              <a:t>present winners from 2001 and onwards and there are also instructions on how to apply for the award, as well as, deadlines. </a:t>
            </a:r>
            <a:endParaRPr lang="en-GB" dirty="0" smtClean="0"/>
          </a:p>
          <a:p>
            <a:r>
              <a:rPr lang="en-GB" dirty="0" smtClean="0"/>
              <a:t>When </a:t>
            </a:r>
            <a:r>
              <a:rPr lang="en-GB" dirty="0"/>
              <a:t>attending conferences and meetings the people involved in the ELL present projects that have been awarded the language label and they also encourage people to apply</a:t>
            </a:r>
            <a:r>
              <a:rPr lang="en-GB" dirty="0" smtClean="0"/>
              <a:t>.</a:t>
            </a:r>
          </a:p>
          <a:p>
            <a:r>
              <a:rPr lang="en-GB" dirty="0" smtClean="0"/>
              <a:t> </a:t>
            </a:r>
            <a:r>
              <a:rPr lang="en-GB" dirty="0"/>
              <a:t>In </a:t>
            </a:r>
            <a:r>
              <a:rPr lang="en-GB" dirty="0" smtClean="0"/>
              <a:t>Sweden, there </a:t>
            </a:r>
            <a:r>
              <a:rPr lang="en-GB" dirty="0"/>
              <a:t>is an organization called LMS (teachers of modern languages) which creates and distributes a magazine called Lingua, </a:t>
            </a:r>
            <a:r>
              <a:rPr lang="en-GB" dirty="0" smtClean="0"/>
              <a:t>where you often find interviews with the ELL winners</a:t>
            </a:r>
          </a:p>
          <a:p>
            <a:r>
              <a:rPr lang="en-GB" dirty="0" smtClean="0"/>
              <a:t>During </a:t>
            </a:r>
            <a:r>
              <a:rPr lang="en-GB" dirty="0"/>
              <a:t>the last years the Swedish national agency has produced information leaflets which presents “last years winners” and they hand them out as promotion as well. In the leaflet the project, its aims and its results are presented</a:t>
            </a:r>
            <a:r>
              <a:rPr lang="en-GB" dirty="0" smtClean="0"/>
              <a:t>.</a:t>
            </a:r>
          </a:p>
          <a:p>
            <a:r>
              <a:rPr lang="en-GB" dirty="0" smtClean="0"/>
              <a:t>Application on website</a:t>
            </a: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5483436"/>
            <a:ext cx="1872208" cy="1374564"/>
          </a:xfrm>
          <a:prstGeom prst="rect">
            <a:avLst/>
          </a:prstGeom>
        </p:spPr>
      </p:pic>
    </p:spTree>
    <p:extLst>
      <p:ext uri="{BB962C8B-B14F-4D97-AF65-F5344CB8AC3E}">
        <p14:creationId xmlns:p14="http://schemas.microsoft.com/office/powerpoint/2010/main" val="201913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Priorities</a:t>
            </a:r>
            <a:endParaRPr lang="sv-SE" dirty="0"/>
          </a:p>
        </p:txBody>
      </p:sp>
      <p:sp>
        <p:nvSpPr>
          <p:cNvPr id="3" name="Platshållare för innehåll 2"/>
          <p:cNvSpPr>
            <a:spLocks noGrp="1"/>
          </p:cNvSpPr>
          <p:nvPr>
            <p:ph idx="1"/>
          </p:nvPr>
        </p:nvSpPr>
        <p:spPr/>
        <p:txBody>
          <a:bodyPr>
            <a:normAutofit/>
          </a:bodyPr>
          <a:lstStyle/>
          <a:p>
            <a:pPr marL="114300" indent="0">
              <a:buNone/>
            </a:pPr>
            <a:r>
              <a:rPr lang="en-GB" dirty="0"/>
              <a:t>Since the Swedish national agency does not put up yearly national priorities they open up for more diversity in the applications. </a:t>
            </a:r>
            <a:endParaRPr lang="en-GB" dirty="0" smtClean="0"/>
          </a:p>
          <a:p>
            <a:pPr marL="114300" indent="0">
              <a:buNone/>
            </a:pPr>
            <a:r>
              <a:rPr lang="en-GB" dirty="0" smtClean="0"/>
              <a:t>The </a:t>
            </a:r>
            <a:r>
              <a:rPr lang="en-GB" dirty="0"/>
              <a:t>criteria from the European commission are constantly considered. </a:t>
            </a:r>
            <a:endParaRPr lang="en-GB" dirty="0" smtClean="0"/>
          </a:p>
          <a:p>
            <a:pPr marL="114300" indent="0">
              <a:buNone/>
            </a:pPr>
            <a:r>
              <a:rPr lang="en-GB" dirty="0" smtClean="0"/>
              <a:t>The </a:t>
            </a:r>
            <a:r>
              <a:rPr lang="en-GB" dirty="0"/>
              <a:t>national agency enables more projects to be considered with this method of working.  If there were actual frames of topic to work within and apply by, some projects might have never been known or awarded. That would have been a loss. </a:t>
            </a:r>
            <a:r>
              <a:rPr lang="en-GB" dirty="0" smtClean="0"/>
              <a:t>Sweden </a:t>
            </a:r>
            <a:r>
              <a:rPr lang="en-GB" dirty="0"/>
              <a:t>is a small country and by allowing the possibility of variety in the projects that apply for the ELL there is a greater chance of finding and awarding interesting projects. </a:t>
            </a:r>
            <a:endParaRPr lang="sv-SE" dirty="0"/>
          </a:p>
          <a:p>
            <a:endParaRPr lang="sv-SE" dirty="0"/>
          </a:p>
        </p:txBody>
      </p:sp>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4168" y="165976"/>
            <a:ext cx="1800200" cy="1446562"/>
          </a:xfrm>
          <a:prstGeom prst="rect">
            <a:avLst/>
          </a:prstGeom>
        </p:spPr>
      </p:pic>
    </p:spTree>
    <p:extLst>
      <p:ext uri="{BB962C8B-B14F-4D97-AF65-F5344CB8AC3E}">
        <p14:creationId xmlns:p14="http://schemas.microsoft.com/office/powerpoint/2010/main" val="3348599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Awarding</a:t>
            </a:r>
            <a:r>
              <a:rPr lang="sv-SE" dirty="0" smtClean="0"/>
              <a:t> the ELL</a:t>
            </a:r>
            <a:endParaRPr lang="sv-SE" dirty="0"/>
          </a:p>
        </p:txBody>
      </p:sp>
      <p:graphicFrame>
        <p:nvGraphicFramePr>
          <p:cNvPr id="6" name="Platshållare för innehåll 5"/>
          <p:cNvGraphicFramePr>
            <a:graphicFrameLocks noGrp="1"/>
          </p:cNvGraphicFramePr>
          <p:nvPr>
            <p:ph idx="1"/>
            <p:extLst>
              <p:ext uri="{D42A27DB-BD31-4B8C-83A1-F6EECF244321}">
                <p14:modId xmlns:p14="http://schemas.microsoft.com/office/powerpoint/2010/main" val="2272054226"/>
              </p:ext>
            </p:extLst>
          </p:nvPr>
        </p:nvGraphicFramePr>
        <p:xfrm>
          <a:off x="395536" y="1556792"/>
          <a:ext cx="1562735" cy="2177230"/>
        </p:xfrm>
        <a:graphic>
          <a:graphicData uri="http://schemas.openxmlformats.org/drawingml/2006/table">
            <a:tbl>
              <a:tblPr firstRow="1" firstCol="1" lastRow="1" lastCol="1" bandRow="1" bandCol="1"/>
              <a:tblGrid>
                <a:gridCol w="661035"/>
                <a:gridCol w="901700"/>
              </a:tblGrid>
              <a:tr h="153670">
                <a:tc>
                  <a:txBody>
                    <a:bodyPr/>
                    <a:lstStyle/>
                    <a:p>
                      <a:pPr algn="just">
                        <a:lnSpc>
                          <a:spcPct val="115000"/>
                        </a:lnSpc>
                        <a:spcAft>
                          <a:spcPts val="1000"/>
                        </a:spcAft>
                      </a:pPr>
                      <a:r>
                        <a:rPr lang="it-IT" sz="1100" b="1">
                          <a:effectLst/>
                          <a:latin typeface="Arial"/>
                          <a:ea typeface="Calibri"/>
                          <a:cs typeface="Times New Roman"/>
                        </a:rPr>
                        <a:t>YEAR</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b="1">
                          <a:effectLst/>
                          <a:latin typeface="Arial"/>
                          <a:ea typeface="Calibri"/>
                          <a:cs typeface="Times New Roman"/>
                        </a:rPr>
                        <a:t>AWARDED PROJECTS</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2001</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3</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2002</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1</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2003</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2</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2004</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5</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2005</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1</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2006</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1</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2007</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3</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2008</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3</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50">
                <a:tc>
                  <a:txBody>
                    <a:bodyPr/>
                    <a:lstStyle/>
                    <a:p>
                      <a:pPr algn="just">
                        <a:lnSpc>
                          <a:spcPct val="115000"/>
                        </a:lnSpc>
                        <a:spcAft>
                          <a:spcPts val="1000"/>
                        </a:spcAft>
                      </a:pPr>
                      <a:r>
                        <a:rPr lang="it-IT" sz="1100" b="1">
                          <a:effectLst/>
                          <a:latin typeface="Arial"/>
                          <a:ea typeface="Calibri"/>
                          <a:cs typeface="Times New Roman"/>
                        </a:rPr>
                        <a:t>2009</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a:effectLst/>
                          <a:latin typeface="Arial"/>
                          <a:ea typeface="Calibri"/>
                          <a:cs typeface="Times New Roman"/>
                        </a:rPr>
                        <a:t>3</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
                <a:tc>
                  <a:txBody>
                    <a:bodyPr/>
                    <a:lstStyle/>
                    <a:p>
                      <a:pPr algn="just">
                        <a:lnSpc>
                          <a:spcPct val="115000"/>
                        </a:lnSpc>
                        <a:spcAft>
                          <a:spcPts val="1000"/>
                        </a:spcAft>
                      </a:pPr>
                      <a:r>
                        <a:rPr lang="it-IT" sz="1100" b="1">
                          <a:effectLst/>
                          <a:latin typeface="Arial"/>
                          <a:ea typeface="Calibri"/>
                          <a:cs typeface="Times New Roman"/>
                        </a:rPr>
                        <a:t>2010</a:t>
                      </a:r>
                      <a:endParaRPr lang="sv-SE"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it-IT" sz="1100" dirty="0">
                          <a:effectLst/>
                          <a:latin typeface="Arial"/>
                          <a:ea typeface="Calibri"/>
                          <a:cs typeface="Times New Roman"/>
                        </a:rPr>
                        <a:t>2</a:t>
                      </a:r>
                      <a:endParaRPr lang="sv-SE"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2555776" y="3933056"/>
            <a:ext cx="3750146" cy="198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Source:</a:t>
            </a:r>
            <a:r>
              <a:rPr kumimoji="0" lang="fr-FR"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fr-FR" sz="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http://www.skolverket.se/skolutveckling/amnesutveckling/sprak/sprakutmarkelse/vinnare</a:t>
            </a:r>
            <a:endParaRPr kumimoji="0" lang="sv-S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Of the 24 Swedish projects that were awarded with the European Language Label 17 are within the School sector. 5 of the 24 Award winning projects are concerning Adult education and 2 are awarded within the vocational sector</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260648"/>
            <a:ext cx="1512168" cy="1215112"/>
          </a:xfrm>
          <a:prstGeom prst="rect">
            <a:avLst/>
          </a:prstGeom>
        </p:spPr>
      </p:pic>
    </p:spTree>
    <p:extLst>
      <p:ext uri="{BB962C8B-B14F-4D97-AF65-F5344CB8AC3E}">
        <p14:creationId xmlns:p14="http://schemas.microsoft.com/office/powerpoint/2010/main" val="309475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lnSpcReduction="10000"/>
          </a:bodyPr>
          <a:lstStyle/>
          <a:p>
            <a:pPr marL="114300" indent="0">
              <a:buNone/>
            </a:pPr>
            <a:endParaRPr lang="en-GB" dirty="0" smtClean="0"/>
          </a:p>
          <a:p>
            <a:pPr marL="114300" indent="0">
              <a:buNone/>
            </a:pPr>
            <a:endParaRPr lang="en-GB" dirty="0"/>
          </a:p>
          <a:p>
            <a:pPr marL="114300" indent="0">
              <a:buNone/>
            </a:pPr>
            <a:endParaRPr lang="en-GB" dirty="0" smtClean="0"/>
          </a:p>
          <a:p>
            <a:pPr marL="114300" indent="0">
              <a:buNone/>
            </a:pPr>
            <a:endParaRPr lang="en-GB" dirty="0"/>
          </a:p>
          <a:p>
            <a:pPr marL="114300" indent="0">
              <a:buNone/>
            </a:pPr>
            <a:endParaRPr lang="en-GB" dirty="0" smtClean="0"/>
          </a:p>
          <a:p>
            <a:pPr marL="114300" indent="0">
              <a:buNone/>
            </a:pPr>
            <a:r>
              <a:rPr lang="en-GB" dirty="0" smtClean="0"/>
              <a:t>One </a:t>
            </a:r>
            <a:r>
              <a:rPr lang="en-GB" dirty="0"/>
              <a:t>part of the Swedish school system that is also represented in the European language Label awards statistics is the mother tongue teaching</a:t>
            </a:r>
            <a:r>
              <a:rPr lang="en-GB" dirty="0" smtClean="0"/>
              <a:t>.</a:t>
            </a:r>
          </a:p>
          <a:p>
            <a:pPr marL="114300" indent="0">
              <a:buNone/>
            </a:pPr>
            <a:r>
              <a:rPr lang="en-GB" dirty="0" smtClean="0"/>
              <a:t> Several </a:t>
            </a:r>
            <a:r>
              <a:rPr lang="en-GB" dirty="0"/>
              <a:t>of the ELL winning projects can actually be said to have a non-applicable target language, because you can implement it in studies of any language. </a:t>
            </a:r>
            <a:endParaRPr lang="en-GB" dirty="0" smtClean="0"/>
          </a:p>
          <a:p>
            <a:pPr marL="114300" indent="0">
              <a:buNone/>
            </a:pPr>
            <a:r>
              <a:rPr lang="en-GB" dirty="0" smtClean="0"/>
              <a:t>This </a:t>
            </a:r>
            <a:r>
              <a:rPr lang="en-GB" dirty="0"/>
              <a:t>is transferability and the majority of the Swedish Language label award winners can actually be used in several languages</a:t>
            </a:r>
            <a:endParaRPr lang="sv-SE" dirty="0"/>
          </a:p>
        </p:txBody>
      </p:sp>
      <p:graphicFrame>
        <p:nvGraphicFramePr>
          <p:cNvPr id="4" name="Tabell 3"/>
          <p:cNvGraphicFramePr>
            <a:graphicFrameLocks noGrp="1"/>
          </p:cNvGraphicFramePr>
          <p:nvPr>
            <p:extLst>
              <p:ext uri="{D42A27DB-BD31-4B8C-83A1-F6EECF244321}">
                <p14:modId xmlns:p14="http://schemas.microsoft.com/office/powerpoint/2010/main" val="1211642243"/>
              </p:ext>
            </p:extLst>
          </p:nvPr>
        </p:nvGraphicFramePr>
        <p:xfrm>
          <a:off x="2483768" y="332656"/>
          <a:ext cx="3460750" cy="2390012"/>
        </p:xfrm>
        <a:graphic>
          <a:graphicData uri="http://schemas.openxmlformats.org/drawingml/2006/table">
            <a:tbl>
              <a:tblPr/>
              <a:tblGrid>
                <a:gridCol w="711200"/>
                <a:gridCol w="625475"/>
                <a:gridCol w="495300"/>
                <a:gridCol w="379730"/>
                <a:gridCol w="639445"/>
                <a:gridCol w="609600"/>
              </a:tblGrid>
              <a:tr h="422528">
                <a:tc>
                  <a:txBody>
                    <a:bodyPr/>
                    <a:lstStyle/>
                    <a:p>
                      <a:pPr algn="just">
                        <a:lnSpc>
                          <a:spcPct val="115000"/>
                        </a:lnSpc>
                        <a:spcAft>
                          <a:spcPts val="0"/>
                        </a:spcAft>
                      </a:pPr>
                      <a:r>
                        <a:rPr lang="sv-SE" sz="1000" dirty="0">
                          <a:effectLst/>
                          <a:latin typeface="Arial"/>
                          <a:ea typeface="SimSun"/>
                          <a:cs typeface="Times New Roman"/>
                        </a:rPr>
                        <a:t>ELL </a:t>
                      </a:r>
                      <a:r>
                        <a:rPr lang="sv-SE" sz="1000" dirty="0" err="1">
                          <a:effectLst/>
                          <a:latin typeface="Arial"/>
                          <a:ea typeface="SimSun"/>
                          <a:cs typeface="Times New Roman"/>
                        </a:rPr>
                        <a:t>awards</a:t>
                      </a:r>
                      <a:endParaRPr lang="sv-SE"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b="1" dirty="0">
                          <a:effectLst/>
                          <a:latin typeface="Arial"/>
                          <a:ea typeface="SimSun"/>
                          <a:cs typeface="Times New Roman"/>
                        </a:rPr>
                        <a:t>SV/SVA</a:t>
                      </a:r>
                      <a:endParaRPr lang="sv-SE"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b="1" dirty="0">
                          <a:effectLst/>
                          <a:latin typeface="Arial"/>
                          <a:ea typeface="SimSun"/>
                          <a:cs typeface="Times New Roman"/>
                        </a:rPr>
                        <a:t>EN</a:t>
                      </a:r>
                      <a:endParaRPr lang="sv-SE" sz="1100" dirty="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b="1">
                          <a:effectLst/>
                          <a:latin typeface="Arial"/>
                          <a:ea typeface="SimSun"/>
                          <a:cs typeface="Times New Roman"/>
                        </a:rPr>
                        <a:t>MOD</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b="1">
                          <a:effectLst/>
                          <a:latin typeface="Arial"/>
                          <a:ea typeface="SimSun"/>
                          <a:cs typeface="Times New Roman"/>
                        </a:rPr>
                        <a:t>MOTHER</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b="1">
                          <a:effectLst/>
                          <a:latin typeface="Arial"/>
                          <a:ea typeface="SimSun"/>
                          <a:cs typeface="Times New Roman"/>
                        </a:rPr>
                        <a:t>OTHER</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2010</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2009</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2</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2008</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2</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2007</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3</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2</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2006</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2005</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2004</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3</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2003</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2002</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2001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3</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TOTAL</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8</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15</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8</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4</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sv-SE" sz="1000">
                          <a:effectLst/>
                          <a:latin typeface="Arial"/>
                          <a:ea typeface="SimSun"/>
                          <a:cs typeface="Times New Roman"/>
                        </a:rPr>
                        <a:t>1</a:t>
                      </a:r>
                      <a:endParaRPr lang="sv-SE" sz="1100">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v-SE" sz="1000">
                          <a:effectLst/>
                          <a:latin typeface="Arial"/>
                          <a:ea typeface="SimSun"/>
                          <a:cs typeface="Times New Roman"/>
                        </a:rPr>
                        <a:t> </a:t>
                      </a:r>
                      <a:endParaRPr lang="sv-SE" sz="110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sv-SE" sz="1000" dirty="0">
                          <a:effectLst/>
                          <a:latin typeface="Arial"/>
                          <a:ea typeface="SimSun"/>
                          <a:cs typeface="Times New Roman"/>
                        </a:rPr>
                        <a:t> </a:t>
                      </a:r>
                      <a:endParaRPr lang="sv-SE" sz="1100" dirty="0">
                        <a:effectLst/>
                        <a:latin typeface="Calibri"/>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pic>
        <p:nvPicPr>
          <p:cNvPr id="5" name="Bildobjekt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260648"/>
            <a:ext cx="1512168" cy="1215112"/>
          </a:xfrm>
          <a:prstGeom prst="rect">
            <a:avLst/>
          </a:prstGeom>
        </p:spPr>
      </p:pic>
    </p:spTree>
    <p:extLst>
      <p:ext uri="{BB962C8B-B14F-4D97-AF65-F5344CB8AC3E}">
        <p14:creationId xmlns:p14="http://schemas.microsoft.com/office/powerpoint/2010/main" val="140626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Evaluation</a:t>
            </a:r>
            <a:r>
              <a:rPr lang="sv-SE" dirty="0" smtClean="0"/>
              <a:t> by </a:t>
            </a:r>
            <a:r>
              <a:rPr lang="sv-SE" dirty="0" err="1" smtClean="0"/>
              <a:t>Nellip</a:t>
            </a:r>
            <a:endParaRPr lang="sv-SE" dirty="0"/>
          </a:p>
        </p:txBody>
      </p:sp>
      <p:sp>
        <p:nvSpPr>
          <p:cNvPr id="3" name="Platshållare för innehåll 2"/>
          <p:cNvSpPr>
            <a:spLocks noGrp="1"/>
          </p:cNvSpPr>
          <p:nvPr>
            <p:ph idx="1"/>
          </p:nvPr>
        </p:nvSpPr>
        <p:spPr/>
        <p:txBody>
          <a:bodyPr>
            <a:normAutofit/>
          </a:bodyPr>
          <a:lstStyle/>
          <a:p>
            <a:r>
              <a:rPr lang="en-GB" dirty="0"/>
              <a:t>matched the </a:t>
            </a:r>
            <a:r>
              <a:rPr lang="en-GB" b="1" dirty="0"/>
              <a:t>current political priorities </a:t>
            </a:r>
            <a:r>
              <a:rPr lang="en-GB" dirty="0"/>
              <a:t>from the European commission with the European Language Label award criteria in Sweden to the presented projects of the web portal. </a:t>
            </a:r>
            <a:endParaRPr lang="en-GB" dirty="0" smtClean="0"/>
          </a:p>
          <a:p>
            <a:r>
              <a:rPr lang="en-GB" dirty="0" smtClean="0"/>
              <a:t>In </a:t>
            </a:r>
            <a:r>
              <a:rPr lang="en-GB" dirty="0"/>
              <a:t>cooperation with a representative from the Swedish national agency 12 projects were selected to be presented as case studies. From the 12 we selected, 11 were completed. </a:t>
            </a:r>
            <a:endParaRPr lang="en-GB" dirty="0" smtClean="0"/>
          </a:p>
          <a:p>
            <a:r>
              <a:rPr lang="en-GB" dirty="0" smtClean="0"/>
              <a:t>Several </a:t>
            </a:r>
            <a:r>
              <a:rPr lang="en-GB" dirty="0"/>
              <a:t>of the presented projects were interviewed on more than one occasion, this is </a:t>
            </a:r>
            <a:r>
              <a:rPr lang="en-GB" dirty="0" smtClean="0"/>
              <a:t>particularly </a:t>
            </a:r>
            <a:r>
              <a:rPr lang="en-GB" dirty="0"/>
              <a:t>true regarding the ones interviewed </a:t>
            </a:r>
            <a:r>
              <a:rPr lang="en-GB"/>
              <a:t>in </a:t>
            </a:r>
            <a:r>
              <a:rPr lang="en-GB" smtClean="0"/>
              <a:t>writing</a:t>
            </a:r>
            <a:r>
              <a:rPr lang="en-GB" dirty="0"/>
              <a:t>. </a:t>
            </a:r>
            <a:endParaRPr lang="sv-SE" dirty="0"/>
          </a:p>
          <a:p>
            <a:r>
              <a:rPr lang="en-GB" dirty="0"/>
              <a:t>The promoters of the projects which we performed case studies on were also involved in the creation of the actual case study and they gave feedback before we posted the information on the </a:t>
            </a:r>
            <a:r>
              <a:rPr lang="en-GB" dirty="0" err="1"/>
              <a:t>Nellip</a:t>
            </a:r>
            <a:r>
              <a:rPr lang="en-GB" dirty="0"/>
              <a:t> portal.</a:t>
            </a:r>
            <a:endParaRPr lang="sv-SE" dirty="0"/>
          </a:p>
          <a:p>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188640"/>
            <a:ext cx="1628232" cy="1308376"/>
          </a:xfrm>
          <a:prstGeom prst="rect">
            <a:avLst/>
          </a:prstGeom>
        </p:spPr>
      </p:pic>
    </p:spTree>
    <p:extLst>
      <p:ext uri="{BB962C8B-B14F-4D97-AF65-F5344CB8AC3E}">
        <p14:creationId xmlns:p14="http://schemas.microsoft.com/office/powerpoint/2010/main" val="373585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Impact</a:t>
            </a:r>
            <a:r>
              <a:rPr lang="sv-SE" dirty="0" smtClean="0"/>
              <a:t> and </a:t>
            </a:r>
            <a:r>
              <a:rPr lang="sv-SE" dirty="0" err="1" smtClean="0"/>
              <a:t>exploitation</a:t>
            </a:r>
            <a:endParaRPr lang="sv-SE" dirty="0"/>
          </a:p>
        </p:txBody>
      </p:sp>
      <p:sp>
        <p:nvSpPr>
          <p:cNvPr id="3" name="Platshållare för innehåll 2"/>
          <p:cNvSpPr>
            <a:spLocks noGrp="1"/>
          </p:cNvSpPr>
          <p:nvPr>
            <p:ph idx="1"/>
          </p:nvPr>
        </p:nvSpPr>
        <p:spPr/>
        <p:txBody>
          <a:bodyPr/>
          <a:lstStyle/>
          <a:p>
            <a:pPr marL="114300" indent="0">
              <a:buNone/>
            </a:pPr>
            <a:r>
              <a:rPr lang="en-GB" dirty="0"/>
              <a:t>When receiving the European Language Label award several of the project winners presented as case studies stated that their project and their school get recognition. There are a number of conferences, national and international, that you can participate in as a result of the ELL award. </a:t>
            </a:r>
            <a:endParaRPr lang="en-GB" dirty="0" smtClean="0"/>
          </a:p>
          <a:p>
            <a:pPr marL="114300" indent="0">
              <a:buNone/>
            </a:pPr>
            <a:endParaRPr lang="en-GB" dirty="0"/>
          </a:p>
          <a:p>
            <a:pPr marL="114300" indent="0">
              <a:buNone/>
            </a:pPr>
            <a:endParaRPr lang="en-GB" dirty="0" smtClean="0"/>
          </a:p>
          <a:p>
            <a:pPr marL="114300" indent="0">
              <a:buNone/>
            </a:pPr>
            <a:r>
              <a:rPr lang="en-GB" dirty="0" smtClean="0"/>
              <a:t>- </a:t>
            </a:r>
            <a:r>
              <a:rPr lang="en-GB" dirty="0"/>
              <a:t>increase awareness of the methodology and the project</a:t>
            </a:r>
            <a:endParaRPr lang="sv-SE" dirty="0"/>
          </a:p>
          <a:p>
            <a:pPr marL="114300" indent="0">
              <a:buNone/>
            </a:pPr>
            <a:r>
              <a:rPr lang="en-GB" dirty="0"/>
              <a:t>- increase the level of cooperation between peers </a:t>
            </a:r>
            <a:endParaRPr lang="sv-SE" dirty="0"/>
          </a:p>
          <a:p>
            <a:pPr marL="114300" indent="0">
              <a:buNone/>
            </a:pPr>
            <a:r>
              <a:rPr lang="en-GB" dirty="0"/>
              <a:t>- project promoters gain recognition</a:t>
            </a:r>
            <a:endParaRPr lang="sv-SE" dirty="0"/>
          </a:p>
          <a:p>
            <a:pPr marL="114300" indent="0">
              <a:buNone/>
            </a:pPr>
            <a:r>
              <a:rPr lang="en-GB" dirty="0"/>
              <a:t>- enhance possibility of E</a:t>
            </a:r>
            <a:r>
              <a:rPr lang="en-GB" dirty="0" smtClean="0"/>
              <a:t>uropean </a:t>
            </a:r>
            <a:r>
              <a:rPr lang="en-GB" dirty="0"/>
              <a:t>collaboration</a:t>
            </a:r>
            <a:endParaRPr lang="sv-SE" dirty="0"/>
          </a:p>
          <a:p>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4941168"/>
            <a:ext cx="2016224" cy="1620150"/>
          </a:xfrm>
          <a:prstGeom prst="rect">
            <a:avLst/>
          </a:prstGeom>
        </p:spPr>
      </p:pic>
    </p:spTree>
    <p:extLst>
      <p:ext uri="{BB962C8B-B14F-4D97-AF65-F5344CB8AC3E}">
        <p14:creationId xmlns:p14="http://schemas.microsoft.com/office/powerpoint/2010/main" val="2722374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gränsande">
  <a:themeElements>
    <a:clrScheme name="Elementär">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ränsan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54</TotalTime>
  <Words>1036</Words>
  <Application>Microsoft Office PowerPoint</Application>
  <PresentationFormat>Bildspel på skärmen (4:3)</PresentationFormat>
  <Paragraphs>186</Paragraphs>
  <Slides>13</Slides>
  <Notes>2</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Angränsande</vt:lpstr>
      <vt:lpstr>National Report</vt:lpstr>
      <vt:lpstr>Introduction to ELL in Sweden</vt:lpstr>
      <vt:lpstr>Priorities</vt:lpstr>
      <vt:lpstr>The Label campaigns</vt:lpstr>
      <vt:lpstr>Priorities</vt:lpstr>
      <vt:lpstr>Awarding the ELL</vt:lpstr>
      <vt:lpstr>PowerPoint-presentation</vt:lpstr>
      <vt:lpstr>Evaluation by Nellip</vt:lpstr>
      <vt:lpstr>Impact and exploitation</vt:lpstr>
      <vt:lpstr>Best Practices</vt:lpstr>
      <vt:lpstr>Recommendations</vt:lpstr>
      <vt:lpstr>Conclusions</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Report</dc:title>
  <dc:creator>Anna</dc:creator>
  <cp:lastModifiedBy>Anna</cp:lastModifiedBy>
  <cp:revision>13</cp:revision>
  <dcterms:created xsi:type="dcterms:W3CDTF">2012-11-10T16:19:02Z</dcterms:created>
  <dcterms:modified xsi:type="dcterms:W3CDTF">2012-11-12T10:43:27Z</dcterms:modified>
</cp:coreProperties>
</file>